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5" r:id="rId1"/>
  </p:sldMasterIdLst>
  <p:notesMasterIdLst>
    <p:notesMasterId r:id="rId14"/>
  </p:notesMasterIdLst>
  <p:handoutMasterIdLst>
    <p:handoutMasterId r:id="rId15"/>
  </p:handoutMasterIdLst>
  <p:sldIdLst>
    <p:sldId id="256" r:id="rId2"/>
    <p:sldId id="339" r:id="rId3"/>
    <p:sldId id="338" r:id="rId4"/>
    <p:sldId id="340" r:id="rId5"/>
    <p:sldId id="342" r:id="rId6"/>
    <p:sldId id="341" r:id="rId7"/>
    <p:sldId id="344" r:id="rId8"/>
    <p:sldId id="343" r:id="rId9"/>
    <p:sldId id="349" r:id="rId10"/>
    <p:sldId id="350" r:id="rId11"/>
    <p:sldId id="348" r:id="rId12"/>
    <p:sldId id="345" r:id="rId13"/>
  </p:sldIdLst>
  <p:sldSz cx="12192000" cy="6858000"/>
  <p:notesSz cx="6858000" cy="9144000"/>
  <p:embeddedFontLst>
    <p:embeddedFont>
      <p:font typeface="Baloo" panose="03080502040302020200" pitchFamily="66" charset="77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scadia Code" pitchFamily="49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Source Sans Pro" panose="020B0503030403020204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ar Acosta" initials="OA" lastIdx="1" clrIdx="0">
    <p:extLst>
      <p:ext uri="{19B8F6BF-5375-455C-9EA6-DF929625EA0E}">
        <p15:presenceInfo xmlns:p15="http://schemas.microsoft.com/office/powerpoint/2012/main" userId="fea91ed1b063c3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6161"/>
    <a:srgbClr val="FFE4C9"/>
    <a:srgbClr val="FFD9B3"/>
    <a:srgbClr val="D3EBED"/>
    <a:srgbClr val="FFFF99"/>
    <a:srgbClr val="8DB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4637" autoAdjust="0"/>
  </p:normalViewPr>
  <p:slideViewPr>
    <p:cSldViewPr snapToGrid="0">
      <p:cViewPr varScale="1">
        <p:scale>
          <a:sx n="103" d="100"/>
          <a:sy n="103" d="100"/>
        </p:scale>
        <p:origin x="408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3060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5T10:25:11.340" idx="1">
    <p:pos x="10" y="1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8B74EB-F3CA-4BBF-B306-ECD8738C8C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6B5248-A5DE-47AA-B28A-7AD838794F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078794-278F-45FF-96BC-AAFA7573FC36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C45505-2764-473F-BFA3-C1D1CA653E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D939D-8365-482F-929D-F06EFD834C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1773D-C1A2-44A2-B033-ECCDB34EC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30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2.png>
</file>

<file path=ppt/media/image3.svg>
</file>

<file path=ppt/media/image4.jfif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0BF7C614-78A9-446D-B9F7-2D50C800FB86}" type="datetimeFigureOut">
              <a:rPr lang="en-US"/>
              <a:pPr>
                <a:defRPr/>
              </a:pPr>
              <a:t>11/13/23</a:t>
            </a:fld>
            <a:endParaRPr lang="en-US"/>
          </a:p>
        </p:txBody>
      </p:sp>
      <p:sp>
        <p:nvSpPr>
          <p:cNvPr id="819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57CC3DF-E2CC-422C-8055-9DB62C78D0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82856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7707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8695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6704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6755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3934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5094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/>
          <p:cNvSpPr txBox="1">
            <a:spLocks noChangeArrowheads="1"/>
          </p:cNvSpPr>
          <p:nvPr userDrawn="1"/>
        </p:nvSpPr>
        <p:spPr bwMode="auto">
          <a:xfrm>
            <a:off x="914400" y="6400800"/>
            <a:ext cx="1097280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s-MX" sz="900" i="0" dirty="0">
                <a:cs typeface="Arial" charset="0"/>
              </a:rPr>
              <a:t>M</a:t>
            </a:r>
            <a:r>
              <a:rPr lang="en-US" sz="900" i="0" dirty="0" err="1">
                <a:cs typeface="Arial" charset="0"/>
              </a:rPr>
              <a:t>ódulo</a:t>
            </a:r>
            <a:r>
              <a:rPr lang="en-US" sz="900" i="0">
                <a:cs typeface="Arial" charset="0"/>
              </a:rPr>
              <a:t> 8 </a:t>
            </a:r>
            <a:r>
              <a:rPr lang="en-US" sz="900" i="0" dirty="0">
                <a:cs typeface="Arial" charset="0"/>
              </a:rPr>
              <a:t>- </a:t>
            </a:r>
            <a:r>
              <a:rPr lang="en-US" sz="900" i="0" dirty="0" err="1">
                <a:cs typeface="Arial" charset="0"/>
              </a:rPr>
              <a:t>Métodos</a:t>
            </a:r>
            <a:endParaRPr lang="en-US" sz="900" i="0" dirty="0">
              <a:cs typeface="Arial" charset="0"/>
            </a:endParaRPr>
          </a:p>
        </p:txBody>
      </p:sp>
      <p:sp>
        <p:nvSpPr>
          <p:cNvPr id="1259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95351" y="2914650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59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73767" y="4603750"/>
            <a:ext cx="85344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Picture 7" descr="A picture containing toy, cake, red, sitting&#10;&#10;Description automatically generated">
            <a:extLst>
              <a:ext uri="{FF2B5EF4-FFF2-40B4-BE49-F238E27FC236}">
                <a16:creationId xmlns:a16="http://schemas.microsoft.com/office/drawing/2014/main" id="{E94087C4-9820-4454-82D2-95BDDB5AA6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31"/>
          <a:stretch/>
        </p:blipFill>
        <p:spPr>
          <a:xfrm>
            <a:off x="2586004" y="501651"/>
            <a:ext cx="6981893" cy="234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255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184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388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39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57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868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dirty="0"/>
          </a:p>
        </p:txBody>
      </p:sp>
      <p:sp>
        <p:nvSpPr>
          <p:cNvPr id="124932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859368" y="6580188"/>
            <a:ext cx="11332633" cy="182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Text Box 6"/>
          <p:cNvSpPr txBox="1">
            <a:spLocks noChangeArrowheads="1"/>
          </p:cNvSpPr>
          <p:nvPr userDrawn="1"/>
        </p:nvSpPr>
        <p:spPr bwMode="auto">
          <a:xfrm>
            <a:off x="914400" y="6400800"/>
            <a:ext cx="1097280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s-MX" sz="900" i="0" dirty="0">
                <a:cs typeface="Arial" charset="0"/>
              </a:rPr>
              <a:t>Módulo 8 - Métodos</a:t>
            </a:r>
            <a:endParaRPr lang="en-US" sz="900" i="0" dirty="0"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F9616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0" indent="0" algn="l" rtl="0" eaLnBrk="0" fontAlgn="base" hangingPunct="0">
        <a:spcBef>
          <a:spcPct val="20000"/>
        </a:spcBef>
        <a:spcAft>
          <a:spcPct val="0"/>
        </a:spcAft>
        <a:buNone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s-MX" altLang="en-US" dirty="0"/>
              <a:t>Topic 9 Methods</a:t>
            </a:r>
            <a:endParaRPr lang="en-US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Calling a method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09600" y="1199557"/>
            <a:ext cx="8532074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doubleTest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Math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doubleTest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d1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"%.2f"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d1);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strDouble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d1 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//no </a:t>
            </a:r>
            <a:r>
              <a:rPr lang="en-US" sz="1600" dirty="0" err="1">
                <a:solidFill>
                  <a:srgbClr val="6A9955"/>
                </a:solidFill>
                <a:latin typeface="Consolas" panose="020B0609020204030204" pitchFamily="49" charset="0"/>
              </a:rPr>
              <a:t>afecta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 a </a:t>
            </a:r>
            <a:r>
              <a:rPr lang="en-US" sz="1600" dirty="0" err="1">
                <a:solidFill>
                  <a:srgbClr val="6A9955"/>
                </a:solidFill>
                <a:latin typeface="Consolas" panose="020B0609020204030204" pitchFamily="49" charset="0"/>
              </a:rPr>
              <a:t>doubleTest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264485"/>
            <a:ext cx="10972800" cy="2052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MX" sz="2400" dirty="0"/>
              <a:t>When calling 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printFormattedDouble()</a:t>
            </a:r>
            <a:r>
              <a:rPr lang="es-MX" sz="2400" dirty="0">
                <a:latin typeface="Cascadia Code" panose="00000509000000000000" pitchFamily="49" charset="0"/>
              </a:rPr>
              <a:t>,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 </a:t>
            </a:r>
            <a:r>
              <a:rPr lang="es-MX" sz="2400" dirty="0"/>
              <a:t>the contents of 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doubleTest</a:t>
            </a:r>
            <a:r>
              <a:rPr lang="es-MX" sz="2400" dirty="0"/>
              <a:t> are copied to varialbe </a:t>
            </a:r>
            <a:r>
              <a:rPr lang="es-MX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d1</a:t>
            </a:r>
            <a:r>
              <a:rPr lang="es-MX" sz="2400" dirty="0"/>
              <a:t>. </a:t>
            </a:r>
          </a:p>
          <a:p>
            <a:r>
              <a:rPr lang="es-MX" sz="2400" dirty="0"/>
              <a:t>But they are different variables!</a:t>
            </a:r>
          </a:p>
          <a:p>
            <a:endParaRPr lang="es-MX" sz="2400" dirty="0"/>
          </a:p>
          <a:p>
            <a:r>
              <a:rPr lang="es-MX" sz="2400" dirty="0"/>
              <a:t>If </a:t>
            </a:r>
            <a:r>
              <a:rPr lang="es-MX" sz="2400" dirty="0">
                <a:solidFill>
                  <a:srgbClr val="F96161"/>
                </a:solidFill>
              </a:rPr>
              <a:t>d1</a:t>
            </a:r>
            <a:r>
              <a:rPr lang="es-MX" sz="2400" dirty="0"/>
              <a:t> is modified inside the method, </a:t>
            </a:r>
            <a:r>
              <a:rPr lang="es-MX" sz="2400" dirty="0">
                <a:solidFill>
                  <a:srgbClr val="F96161"/>
                </a:solidFill>
              </a:rPr>
              <a:t>doubleTest</a:t>
            </a:r>
            <a:r>
              <a:rPr lang="es-MX" sz="2400" dirty="0"/>
              <a:t> is not affected.</a:t>
            </a:r>
          </a:p>
        </p:txBody>
      </p:sp>
      <p:pic>
        <p:nvPicPr>
          <p:cNvPr id="10" name="Graphic 9" descr="Line arrow Straight">
            <a:extLst>
              <a:ext uri="{FF2B5EF4-FFF2-40B4-BE49-F238E27FC236}">
                <a16:creationId xmlns:a16="http://schemas.microsoft.com/office/drawing/2014/main" id="{AF4B0CAA-16FE-4400-8B34-27F157E36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2388926">
            <a:off x="6296296" y="2064755"/>
            <a:ext cx="947357" cy="52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18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Methods with return values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600" y="1258174"/>
            <a:ext cx="10972800" cy="159670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When methods are typed (int, String, double), all paths inside of a method needs to finish with a </a:t>
            </a:r>
            <a:r>
              <a:rPr lang="en-US" altLang="en-US" dirty="0">
                <a:solidFill>
                  <a:srgbClr val="F96161"/>
                </a:solidFill>
                <a:latin typeface="Cascadia Code" panose="00000509000000000000" pitchFamily="49" charset="0"/>
              </a:rPr>
              <a:t>return </a:t>
            </a:r>
            <a:r>
              <a:rPr lang="en-US" altLang="en-US" dirty="0"/>
              <a:t>statement. The code will return the results of the variable.</a:t>
            </a: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73609" y="2923448"/>
            <a:ext cx="8582099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addOne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num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num +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concatenateTwoStrings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s1 + s2;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20710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Methods with return values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595640" y="1310064"/>
            <a:ext cx="8582099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checkValidYear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(year &gt;=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year &lt;=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9999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371399-F440-46DB-AFE0-9A99EEC2A557}"/>
              </a:ext>
            </a:extLst>
          </p:cNvPr>
          <p:cNvSpPr/>
          <p:nvPr/>
        </p:nvSpPr>
        <p:spPr>
          <a:xfrm>
            <a:off x="595639" y="3956040"/>
            <a:ext cx="8582099" cy="203132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checkValidYear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year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(year &gt;=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year &lt;=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9999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else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E061AE-A831-44A2-880B-34414E28FA95}"/>
              </a:ext>
            </a:extLst>
          </p:cNvPr>
          <p:cNvSpPr txBox="1"/>
          <p:nvPr/>
        </p:nvSpPr>
        <p:spPr>
          <a:xfrm>
            <a:off x="988541" y="2910724"/>
            <a:ext cx="9131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96161"/>
                </a:solidFill>
                <a:latin typeface="+mn-lt"/>
              </a:rPr>
              <a:t>The code above would give a syntax error, because if the if() condition is NOT met, no return statement would be executed. </a:t>
            </a:r>
          </a:p>
        </p:txBody>
      </p:sp>
      <p:pic>
        <p:nvPicPr>
          <p:cNvPr id="6" name="Graphic 5" descr="No sign">
            <a:extLst>
              <a:ext uri="{FF2B5EF4-FFF2-40B4-BE49-F238E27FC236}">
                <a16:creationId xmlns:a16="http://schemas.microsoft.com/office/drawing/2014/main" id="{1EAA2A11-81E4-4A81-978B-453D562F04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44677" y="1015666"/>
            <a:ext cx="2066124" cy="2066124"/>
          </a:xfrm>
          <a:prstGeom prst="rect">
            <a:avLst/>
          </a:prstGeom>
        </p:spPr>
      </p:pic>
      <p:pic>
        <p:nvPicPr>
          <p:cNvPr id="8" name="Graphic 7" descr="Checkmark">
            <a:extLst>
              <a:ext uri="{FF2B5EF4-FFF2-40B4-BE49-F238E27FC236}">
                <a16:creationId xmlns:a16="http://schemas.microsoft.com/office/drawing/2014/main" id="{2CCC1151-DC6E-4C59-B55B-2183ABF8E0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37842" y="3956040"/>
            <a:ext cx="1772958" cy="177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7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9C356-27CB-4D57-8267-AAC85AFCC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What is a method?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C337F-3F58-4E66-87A4-797E8881D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646" y="1258172"/>
            <a:ext cx="11042754" cy="5030946"/>
          </a:xfrm>
        </p:spPr>
        <p:txBody>
          <a:bodyPr/>
          <a:lstStyle/>
          <a:p>
            <a:pPr algn="just"/>
            <a:r>
              <a:rPr lang="es-ES" sz="2800" dirty="0"/>
              <a:t>A </a:t>
            </a:r>
            <a:r>
              <a:rPr lang="es-ES" sz="2800" dirty="0" err="1"/>
              <a:t>method</a:t>
            </a:r>
            <a:r>
              <a:rPr lang="es-ES" sz="2800" dirty="0"/>
              <a:t> </a:t>
            </a:r>
            <a:r>
              <a:rPr lang="es-ES" sz="2800" dirty="0" err="1"/>
              <a:t>is</a:t>
            </a:r>
            <a:r>
              <a:rPr lang="es-ES" sz="2800" dirty="0"/>
              <a:t> a block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code</a:t>
            </a:r>
            <a:r>
              <a:rPr lang="es-ES" sz="2800" dirty="0"/>
              <a:t> </a:t>
            </a:r>
            <a:r>
              <a:rPr lang="es-ES" sz="2800" dirty="0" err="1"/>
              <a:t>that</a:t>
            </a:r>
            <a:r>
              <a:rPr lang="es-ES" sz="2800" dirty="0"/>
              <a:t> </a:t>
            </a:r>
            <a:r>
              <a:rPr lang="es-ES" sz="2800" dirty="0" err="1"/>
              <a:t>performs</a:t>
            </a:r>
            <a:r>
              <a:rPr lang="es-ES" sz="2800" dirty="0"/>
              <a:t> </a:t>
            </a:r>
            <a:r>
              <a:rPr lang="es-ES" sz="2800" dirty="0" err="1"/>
              <a:t>an</a:t>
            </a:r>
            <a:r>
              <a:rPr lang="es-ES" sz="2800" dirty="0"/>
              <a:t> </a:t>
            </a:r>
            <a:r>
              <a:rPr lang="es-ES" sz="2800" dirty="0" err="1"/>
              <a:t>operation</a:t>
            </a:r>
            <a:r>
              <a:rPr lang="es-ES" sz="2800" dirty="0"/>
              <a:t>. 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objective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a </a:t>
            </a:r>
            <a:r>
              <a:rPr lang="es-ES" sz="2800" dirty="0" err="1"/>
              <a:t>method</a:t>
            </a:r>
            <a:r>
              <a:rPr lang="es-ES" sz="2800" dirty="0"/>
              <a:t> </a:t>
            </a:r>
            <a:r>
              <a:rPr lang="es-ES" sz="2800" dirty="0" err="1"/>
              <a:t>is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create</a:t>
            </a:r>
            <a:r>
              <a:rPr lang="es-ES" sz="2800" dirty="0"/>
              <a:t> a reusable block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code</a:t>
            </a:r>
            <a:r>
              <a:rPr lang="es-ES" sz="2800" dirty="0"/>
              <a:t>.</a:t>
            </a:r>
          </a:p>
          <a:p>
            <a:pPr algn="just"/>
            <a:endParaRPr lang="es-ES" dirty="0"/>
          </a:p>
          <a:p>
            <a:pPr algn="just"/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example</a:t>
            </a:r>
            <a:r>
              <a:rPr lang="es-ES" dirty="0"/>
              <a:t>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println</a:t>
            </a:r>
            <a:r>
              <a:rPr lang="es-E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 </a:t>
            </a:r>
            <a:r>
              <a:rPr lang="es-ES" sz="2400" dirty="0">
                <a:latin typeface="Cascadia Code" panose="00000509000000000000" pitchFamily="49" charset="0"/>
              </a:rPr>
              <a:t>in </a:t>
            </a:r>
            <a:r>
              <a:rPr lang="es-ES" sz="2400" dirty="0" err="1">
                <a:latin typeface="Cascadia Code" panose="00000509000000000000" pitchFamily="49" charset="0"/>
              </a:rPr>
              <a:t>class</a:t>
            </a:r>
            <a:r>
              <a:rPr lang="es-ES" sz="2400" dirty="0">
                <a:latin typeface="Cascadia Code" panose="00000509000000000000" pitchFamily="49" charset="0"/>
              </a:rPr>
              <a:t> </a:t>
            </a:r>
            <a:r>
              <a:rPr lang="es-ES" sz="2400" dirty="0" err="1">
                <a:latin typeface="Cascadia Code" panose="00000509000000000000" pitchFamily="49" charset="0"/>
              </a:rPr>
              <a:t>System.out</a:t>
            </a:r>
            <a:endParaRPr lang="es-ES" sz="2400" dirty="0">
              <a:latin typeface="Cascadia Code" panose="00000509000000000000" pitchFamily="49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400" dirty="0" err="1">
                <a:solidFill>
                  <a:srgbClr val="F96161"/>
                </a:solidFill>
                <a:latin typeface="Cascadia Code" panose="00000509000000000000" pitchFamily="49" charset="0"/>
              </a:rPr>
              <a:t>nextLine</a:t>
            </a:r>
            <a:r>
              <a:rPr lang="es-E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() </a:t>
            </a:r>
            <a:r>
              <a:rPr lang="es-ES" sz="2400" dirty="0">
                <a:latin typeface="Cascadia Code" panose="00000509000000000000" pitchFamily="49" charset="0"/>
              </a:rPr>
              <a:t>in </a:t>
            </a:r>
            <a:r>
              <a:rPr lang="es-ES" sz="2400" dirty="0" err="1">
                <a:latin typeface="Cascadia Code" panose="00000509000000000000" pitchFamily="49" charset="0"/>
              </a:rPr>
              <a:t>the</a:t>
            </a:r>
            <a:r>
              <a:rPr lang="es-ES" sz="2400" dirty="0">
                <a:latin typeface="Cascadia Code" panose="00000509000000000000" pitchFamily="49" charset="0"/>
              </a:rPr>
              <a:t> Scanner </a:t>
            </a:r>
            <a:r>
              <a:rPr lang="es-ES" sz="2400" dirty="0" err="1">
                <a:latin typeface="Cascadia Code" panose="00000509000000000000" pitchFamily="49" charset="0"/>
              </a:rPr>
              <a:t>class</a:t>
            </a:r>
            <a:endParaRPr lang="es-ES" sz="2400" dirty="0">
              <a:latin typeface="Cascadia Code" panose="00000509000000000000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467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9"/>
            <a:ext cx="8229600" cy="752973"/>
          </a:xfrm>
        </p:spPr>
        <p:txBody>
          <a:bodyPr/>
          <a:lstStyle/>
          <a:p>
            <a:r>
              <a:rPr lang="es-MX" sz="3600" b="1" dirty="0"/>
              <a:t>What are methods used for?</a:t>
            </a:r>
            <a:endParaRPr lang="en-US" sz="36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27612"/>
            <a:ext cx="10947400" cy="509855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MX" dirty="0"/>
              <a:t>Code reutilization.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Cleaner code that is easier to read and maintain.</a:t>
            </a:r>
          </a:p>
          <a:p>
            <a:pPr marL="514350" indent="-514350">
              <a:buFont typeface="+mj-lt"/>
              <a:buAutoNum type="arabicPeriod"/>
            </a:pPr>
            <a:r>
              <a:rPr lang="es-MX" dirty="0"/>
              <a:t>Groups code into blocks of code that make sense together.</a:t>
            </a:r>
          </a:p>
        </p:txBody>
      </p:sp>
    </p:spTree>
    <p:extLst>
      <p:ext uri="{BB962C8B-B14F-4D97-AF65-F5344CB8AC3E}">
        <p14:creationId xmlns:p14="http://schemas.microsoft.com/office/powerpoint/2010/main" val="408663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E806CC9-6444-47C4-BB54-C9ECF7375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322271"/>
              </p:ext>
            </p:extLst>
          </p:nvPr>
        </p:nvGraphicFramePr>
        <p:xfrm>
          <a:off x="1770632" y="447698"/>
          <a:ext cx="4932642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2642">
                  <a:extLst>
                    <a:ext uri="{9D8B030D-6E8A-4147-A177-3AD203B41FA5}">
                      <a16:colId xmlns:a16="http://schemas.microsoft.com/office/drawing/2014/main" val="834561249"/>
                    </a:ext>
                  </a:extLst>
                </a:gridCol>
              </a:tblGrid>
              <a:tr h="5171323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String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abcde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    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s1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fghij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    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s1 = 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 err="1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klmno</a:t>
                      </a:r>
                      <a:r>
                        <a:rPr lang="en-US" sz="1600" b="1" dirty="0">
                          <a:solidFill>
                            <a:srgbClr val="CE9178"/>
                          </a:solidFill>
                          <a:effectLst/>
                          <a:latin typeface="Consolas" panose="020B0609020204030204" pitchFamily="49" charset="0"/>
                        </a:rPr>
                        <a:t>"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4EC9B0"/>
                          </a:solidFill>
                          <a:effectLst/>
                          <a:latin typeface="Consolas" panose="020B0609020204030204" pitchFamily="49" charset="0"/>
                        </a:rPr>
                        <a:t>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length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 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++){</a:t>
                      </a:r>
                    </a:p>
                    <a:p>
                      <a:r>
                        <a:rPr lang="en-US" sz="1600" b="1" dirty="0">
                          <a:solidFill>
                            <a:srgbClr val="C586C0"/>
                          </a:solidFill>
                          <a:effectLst/>
                          <a:latin typeface="Consolas" panose="020B0609020204030204" pitchFamily="49" charset="0"/>
                        </a:rPr>
                        <a:t>    if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(i%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2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== </a:t>
                      </a:r>
                      <a:r>
                        <a:rPr lang="en-US" sz="1600" b="1" dirty="0">
                          <a:solidFill>
                            <a:srgbClr val="B5CEA8"/>
                          </a:solidFill>
                          <a:effectLst/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){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    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s1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charAt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));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    }</a:t>
                      </a:r>
                    </a:p>
                    <a:p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}</a:t>
                      </a:r>
                    </a:p>
                    <a:p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System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9CDCFE"/>
                          </a:solidFill>
                          <a:effectLst/>
                          <a:latin typeface="Consolas" panose="020B0609020204030204" pitchFamily="49" charset="0"/>
                        </a:rPr>
                        <a:t>out</a:t>
                      </a:r>
                      <a:r>
                        <a:rPr lang="en-US" sz="1600" b="1" dirty="0" err="1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.</a:t>
                      </a:r>
                      <a:r>
                        <a:rPr lang="en-US" sz="1600" b="1" dirty="0" err="1">
                          <a:solidFill>
                            <a:srgbClr val="DCDCAA"/>
                          </a:solidFill>
                          <a:effectLst/>
                          <a:latin typeface="Consolas" panose="020B0609020204030204" pitchFamily="49" charset="0"/>
                        </a:rPr>
                        <a:t>println</a:t>
                      </a:r>
                      <a:r>
                        <a:rPr lang="en-US" sz="1600" b="1" dirty="0">
                          <a:solidFill>
                            <a:srgbClr val="D4D4D4"/>
                          </a:solidFill>
                          <a:effectLst/>
                          <a:latin typeface="Consolas" panose="020B0609020204030204" pitchFamily="49" charset="0"/>
                        </a:rPr>
                        <a:t>();</a:t>
                      </a:r>
                      <a:endParaRPr lang="en-US" sz="1600" b="1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4651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A1AE2BE-07C4-45B3-A6B8-13280DAB9AEA}"/>
              </a:ext>
            </a:extLst>
          </p:cNvPr>
          <p:cNvSpPr txBox="1"/>
          <p:nvPr/>
        </p:nvSpPr>
        <p:spPr>
          <a:xfrm>
            <a:off x="7261687" y="1284349"/>
            <a:ext cx="970241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ascadia Code" panose="00000509000000000000" pitchFamily="49" charset="0"/>
              </a:rPr>
              <a:t>ace</a:t>
            </a:r>
          </a:p>
          <a:p>
            <a:r>
              <a:rPr lang="en-US" dirty="0" err="1">
                <a:solidFill>
                  <a:schemeClr val="bg1"/>
                </a:solidFill>
                <a:latin typeface="Cascadia Code" panose="00000509000000000000" pitchFamily="49" charset="0"/>
              </a:rPr>
              <a:t>fhj</a:t>
            </a:r>
            <a:endParaRPr lang="en-US" dirty="0">
              <a:solidFill>
                <a:schemeClr val="bg1"/>
              </a:solidFill>
              <a:latin typeface="Cascadia Code" panose="00000509000000000000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ascadia Code" panose="00000509000000000000" pitchFamily="49" charset="0"/>
              </a:rPr>
              <a:t>kmo</a:t>
            </a:r>
            <a:endParaRPr lang="en-US" dirty="0">
              <a:solidFill>
                <a:schemeClr val="bg1"/>
              </a:solidFill>
              <a:latin typeface="Cascadia Code" panose="000005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F10B47-471D-4CC4-BA80-63A5FE693D7E}"/>
              </a:ext>
            </a:extLst>
          </p:cNvPr>
          <p:cNvSpPr txBox="1"/>
          <p:nvPr/>
        </p:nvSpPr>
        <p:spPr>
          <a:xfrm>
            <a:off x="7212825" y="852548"/>
            <a:ext cx="166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+mn-lt"/>
              </a:rPr>
              <a:t>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C69D64-BCB9-474B-97BD-F47BEE71D75A}"/>
              </a:ext>
            </a:extLst>
          </p:cNvPr>
          <p:cNvSpPr txBox="1"/>
          <p:nvPr/>
        </p:nvSpPr>
        <p:spPr>
          <a:xfrm>
            <a:off x="6759114" y="4593299"/>
            <a:ext cx="46338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96161"/>
                </a:solidFill>
                <a:latin typeface="+mn-lt"/>
              </a:rPr>
              <a:t>Do you think this is efficient?</a:t>
            </a:r>
          </a:p>
        </p:txBody>
      </p:sp>
      <p:pic>
        <p:nvPicPr>
          <p:cNvPr id="10" name="Graphic 9" descr="Exclamation mark">
            <a:extLst>
              <a:ext uri="{FF2B5EF4-FFF2-40B4-BE49-F238E27FC236}">
                <a16:creationId xmlns:a16="http://schemas.microsoft.com/office/drawing/2014/main" id="{ED7563D6-26D8-481A-87FF-38075CC92B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84130" y="375767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64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DA96E-C0EF-4605-966E-7364939DE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72214"/>
            <a:ext cx="8229600" cy="1143000"/>
          </a:xfrm>
        </p:spPr>
        <p:txBody>
          <a:bodyPr/>
          <a:lstStyle/>
          <a:p>
            <a:r>
              <a:rPr lang="es-MX" dirty="0"/>
              <a:t>DRY (</a:t>
            </a:r>
            <a:r>
              <a:rPr lang="es-MX" dirty="0" err="1"/>
              <a:t>Don’t</a:t>
            </a:r>
            <a:r>
              <a:rPr lang="es-MX" dirty="0"/>
              <a:t> </a:t>
            </a:r>
            <a:r>
              <a:rPr lang="es-MX" dirty="0" err="1"/>
              <a:t>repeat</a:t>
            </a:r>
            <a:r>
              <a:rPr lang="es-MX" dirty="0"/>
              <a:t> </a:t>
            </a:r>
            <a:r>
              <a:rPr lang="es-MX" dirty="0" err="1"/>
              <a:t>youself</a:t>
            </a:r>
            <a:r>
              <a:rPr lang="es-MX" dirty="0"/>
              <a:t>)</a:t>
            </a:r>
            <a:endParaRPr lang="en-US" dirty="0"/>
          </a:p>
        </p:txBody>
      </p:sp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5C1F7036-54EB-46DC-A112-8487CA2E7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07"/>
          <a:stretch/>
        </p:blipFill>
        <p:spPr>
          <a:xfrm>
            <a:off x="3797785" y="1107184"/>
            <a:ext cx="4596430" cy="4122637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F254373-D772-48B3-BB83-13CD4692D2E8}"/>
              </a:ext>
            </a:extLst>
          </p:cNvPr>
          <p:cNvSpPr txBox="1">
            <a:spLocks/>
          </p:cNvSpPr>
          <p:nvPr/>
        </p:nvSpPr>
        <p:spPr bwMode="auto">
          <a:xfrm>
            <a:off x="1981200" y="5322163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9616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s-MX" sz="3200" kern="0" dirty="0" err="1"/>
              <a:t>Repetition</a:t>
            </a:r>
            <a:r>
              <a:rPr lang="es-MX" sz="3200" kern="0" dirty="0"/>
              <a:t> </a:t>
            </a:r>
            <a:r>
              <a:rPr lang="es-MX" sz="3200" kern="0" dirty="0" err="1"/>
              <a:t>is</a:t>
            </a:r>
            <a:r>
              <a:rPr lang="es-MX" sz="3200" kern="0" dirty="0"/>
              <a:t> </a:t>
            </a:r>
            <a:r>
              <a:rPr lang="es-MX" sz="3200" kern="0" dirty="0" err="1"/>
              <a:t>the</a:t>
            </a:r>
            <a:r>
              <a:rPr lang="es-MX" sz="3200" kern="0" dirty="0"/>
              <a:t> </a:t>
            </a:r>
            <a:r>
              <a:rPr lang="es-MX" sz="3200" kern="0" dirty="0" err="1"/>
              <a:t>root</a:t>
            </a:r>
            <a:r>
              <a:rPr lang="es-MX" sz="3200" kern="0" dirty="0"/>
              <a:t> </a:t>
            </a:r>
            <a:r>
              <a:rPr lang="es-MX" sz="3200" kern="0" dirty="0" err="1"/>
              <a:t>of</a:t>
            </a:r>
            <a:r>
              <a:rPr lang="es-MX" sz="3200" kern="0" dirty="0"/>
              <a:t> </a:t>
            </a:r>
            <a:r>
              <a:rPr lang="es-MX" sz="3200" kern="0" dirty="0" err="1"/>
              <a:t>all</a:t>
            </a:r>
            <a:r>
              <a:rPr lang="es-MX" sz="3200" kern="0" dirty="0"/>
              <a:t> software </a:t>
            </a:r>
            <a:r>
              <a:rPr lang="es-MX" sz="3200" kern="0" dirty="0" err="1"/>
              <a:t>evil</a:t>
            </a:r>
            <a:endParaRPr lang="en-US" sz="3200" kern="0" dirty="0"/>
          </a:p>
        </p:txBody>
      </p:sp>
    </p:spTree>
    <p:extLst>
      <p:ext uri="{BB962C8B-B14F-4D97-AF65-F5344CB8AC3E}">
        <p14:creationId xmlns:p14="http://schemas.microsoft.com/office/powerpoint/2010/main" val="28650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916A442-833B-4676-942A-CB0F2DB369B1}"/>
              </a:ext>
            </a:extLst>
          </p:cNvPr>
          <p:cNvSpPr/>
          <p:nvPr/>
        </p:nvSpPr>
        <p:spPr>
          <a:xfrm>
            <a:off x="2434911" y="692780"/>
            <a:ext cx="5741174" cy="243143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    for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 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    </a:t>
            </a:r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(i%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== 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    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charAt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A072A4-8435-4201-A04B-31936B290AF0}"/>
              </a:ext>
            </a:extLst>
          </p:cNvPr>
          <p:cNvSpPr/>
          <p:nvPr/>
        </p:nvSpPr>
        <p:spPr>
          <a:xfrm>
            <a:off x="2434911" y="3124215"/>
            <a:ext cx="5741174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abcde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s1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fghij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s1 = 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klmno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printEvenChars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(s1);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24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91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D977D-07E5-438B-AB9D-4D081D7A7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Syntax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A0315-FC7D-4416-A9B2-D5B9F92D0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120" y="1239839"/>
            <a:ext cx="8812399" cy="1723431"/>
          </a:xfrm>
          <a:solidFill>
            <a:schemeClr val="tx1"/>
          </a:solidFill>
        </p:spPr>
        <p:txBody>
          <a:bodyPr/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return_type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methodName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parameter1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parameter2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 ...){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 CODE TO BE EXECUTED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24D067-C4E7-4A98-AF06-51AFDD8A95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275636"/>
            <a:ext cx="10972800" cy="3090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/>
            <a:r>
              <a:rPr lang="en-US" sz="2400" dirty="0" err="1">
                <a:solidFill>
                  <a:srgbClr val="4EC9B0"/>
                </a:solidFill>
                <a:latin typeface="Consolas" panose="020B0609020204030204" pitchFamily="49" charset="0"/>
              </a:rPr>
              <a:t>return_type</a:t>
            </a:r>
            <a:r>
              <a:rPr lang="en-US" sz="2400" dirty="0">
                <a:solidFill>
                  <a:srgbClr val="4EC9B0"/>
                </a:solidFill>
                <a:latin typeface="Consolas" panose="020B0609020204030204" pitchFamily="49" charset="0"/>
              </a:rPr>
              <a:t>: </a:t>
            </a:r>
            <a:r>
              <a:rPr lang="en-US" sz="2400" dirty="0"/>
              <a:t>Data type to be returned by the method. It can be an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int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char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String</a:t>
            </a:r>
            <a:r>
              <a:rPr lang="en-US" sz="2400" dirty="0"/>
              <a:t> or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void</a:t>
            </a:r>
            <a:r>
              <a:rPr lang="en-US" sz="2400" dirty="0"/>
              <a:t>.</a:t>
            </a:r>
            <a:endParaRPr lang="en-US" sz="2400" dirty="0">
              <a:solidFill>
                <a:srgbClr val="4EC9B0"/>
              </a:solidFill>
              <a:latin typeface="Consolas" panose="020B0609020204030204" pitchFamily="49" charset="0"/>
            </a:endParaRPr>
          </a:p>
          <a:p>
            <a:pPr eaLnBrk="1" hangingPunct="1"/>
            <a:r>
              <a:rPr lang="en-US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methodName</a:t>
            </a:r>
            <a:r>
              <a:rPr lang="en-US" sz="2400" dirty="0">
                <a:solidFill>
                  <a:srgbClr val="DCDCAA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ym typeface="Wingdings" panose="05000000000000000000" pitchFamily="2" charset="2"/>
              </a:rPr>
              <a:t>Name of the method. Must be a valid identifier name. </a:t>
            </a:r>
            <a:r>
              <a:rPr lang="en-US" sz="2400" u="sng" dirty="0">
                <a:sym typeface="Wingdings" panose="05000000000000000000" pitchFamily="2" charset="2"/>
              </a:rPr>
              <a:t>It is a good practice to make method names verbs or actions</a:t>
            </a:r>
            <a:endParaRPr lang="en-US" sz="24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eaLnBrk="1" hangingPunct="1"/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type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9CDCFE"/>
                </a:solidFill>
                <a:latin typeface="Consolas" panose="020B0609020204030204" pitchFamily="49" charset="0"/>
              </a:rPr>
              <a:t>parameter# </a:t>
            </a:r>
            <a:r>
              <a:rPr lang="en-US" sz="2400" dirty="0"/>
              <a:t>Data type received as a parameter (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int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char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96161"/>
                </a:solidFill>
                <a:latin typeface="Cascadia Code" panose="00000509000000000000" pitchFamily="49" charset="0"/>
              </a:rPr>
              <a:t>String</a:t>
            </a:r>
            <a:r>
              <a:rPr lang="en-US" sz="2400" dirty="0"/>
              <a:t>) and their identifier</a:t>
            </a:r>
            <a:endParaRPr lang="en-US" altLang="en-US" sz="2400" kern="0" dirty="0">
              <a:solidFill>
                <a:srgbClr val="F96161"/>
              </a:solidFill>
              <a:latin typeface="Cascadia Code" panose="00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20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Input parameters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599" y="1258173"/>
            <a:ext cx="10972799" cy="2403073"/>
          </a:xfrm>
        </p:spPr>
        <p:txBody>
          <a:bodyPr/>
          <a:lstStyle/>
          <a:p>
            <a:pPr algn="just"/>
            <a:r>
              <a:rPr lang="es-MX" sz="2400" dirty="0"/>
              <a:t>A method receives inputs from where it is being called. </a:t>
            </a:r>
            <a:r>
              <a:rPr lang="es-MX" sz="2400" u="sng" dirty="0">
                <a:solidFill>
                  <a:srgbClr val="F96161"/>
                </a:solidFill>
              </a:rPr>
              <a:t>In methods, all inputs are also called parameters. </a:t>
            </a:r>
          </a:p>
          <a:p>
            <a:pPr algn="just"/>
            <a:r>
              <a:rPr lang="es-MX" sz="2400" dirty="0"/>
              <a:t>Every parameter needs to be typed (int, char, double) and named (using a valid identifier). </a:t>
            </a:r>
          </a:p>
          <a:p>
            <a:pPr algn="just"/>
            <a:r>
              <a:rPr lang="es-MX" sz="2400" dirty="0"/>
              <a:t>When a method receives multiple parameters, they need to be separated by commas.</a:t>
            </a:r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09597" y="4043987"/>
            <a:ext cx="7535075" cy="92333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doSomething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p3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(p1+p2+p3);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027A385-B240-4F97-98BA-280BA4FACC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7" y="5138163"/>
            <a:ext cx="1097279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n-US" sz="2400" kern="0" dirty="0" err="1">
                <a:solidFill>
                  <a:srgbClr val="F96161"/>
                </a:solidFill>
                <a:latin typeface="+mj-lt"/>
              </a:rPr>
              <a:t>doSomething</a:t>
            </a:r>
            <a:r>
              <a:rPr lang="en-US" sz="2400" kern="0" dirty="0">
                <a:solidFill>
                  <a:srgbClr val="F96161"/>
                </a:solidFill>
                <a:latin typeface="+mj-lt"/>
              </a:rPr>
              <a:t> has three inputs: p1, p2 and p3</a:t>
            </a:r>
          </a:p>
        </p:txBody>
      </p:sp>
    </p:spTree>
    <p:extLst>
      <p:ext uri="{BB962C8B-B14F-4D97-AF65-F5344CB8AC3E}">
        <p14:creationId xmlns:p14="http://schemas.microsoft.com/office/powerpoint/2010/main" val="2842451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Calling a method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>
          <a:xfrm>
            <a:off x="609599" y="1258173"/>
            <a:ext cx="10972799" cy="1296564"/>
          </a:xfrm>
        </p:spPr>
        <p:txBody>
          <a:bodyPr/>
          <a:lstStyle/>
          <a:p>
            <a:pPr algn="just"/>
            <a:r>
              <a:rPr lang="en-US" sz="2400" dirty="0"/>
              <a:t>In the following example, </a:t>
            </a:r>
            <a:r>
              <a:rPr lang="en-US" sz="2400" dirty="0" err="1"/>
              <a:t>printFormattedDouble</a:t>
            </a:r>
            <a:r>
              <a:rPr lang="en-US" sz="2400" dirty="0"/>
              <a:t>() is invoked inside of the main() method.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C72039-216F-4259-BBF2-D8A29FCB25A1}"/>
              </a:ext>
            </a:extLst>
          </p:cNvPr>
          <p:cNvSpPr/>
          <p:nvPr/>
        </p:nvSpPr>
        <p:spPr>
          <a:xfrm>
            <a:off x="609597" y="2552840"/>
            <a:ext cx="8173759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doubleTest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Math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PI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doubleTest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printFormattedDouble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d1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strDouble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String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"%.2f"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d1);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System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out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println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strDouble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07345442"/>
      </p:ext>
    </p:extLst>
  </p:cSld>
  <p:clrMapOvr>
    <a:masterClrMapping/>
  </p:clrMapOvr>
</p:sld>
</file>

<file path=ppt/theme/theme1.xml><?xml version="1.0" encoding="utf-8"?>
<a:theme xmlns:a="http://schemas.openxmlformats.org/drawingml/2006/main" name="1_Savitch4Template">
  <a:themeElements>
    <a:clrScheme name="Custom 3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2A4A75"/>
      </a:hlink>
      <a:folHlink>
        <a:srgbClr val="7C9FCF"/>
      </a:folHlink>
    </a:clrScheme>
    <a:fontScheme name="Custom 3">
      <a:majorFont>
        <a:latin typeface="Balo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vitch4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vitch4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vitch4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5383</TotalTime>
  <Words>900</Words>
  <Application>Microsoft Macintosh PowerPoint</Application>
  <PresentationFormat>Widescreen</PresentationFormat>
  <Paragraphs>121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Source Sans Pro</vt:lpstr>
      <vt:lpstr>Baloo</vt:lpstr>
      <vt:lpstr>Consolas</vt:lpstr>
      <vt:lpstr>Arial</vt:lpstr>
      <vt:lpstr>Cascadia Code</vt:lpstr>
      <vt:lpstr>Calibri</vt:lpstr>
      <vt:lpstr>Wingdings</vt:lpstr>
      <vt:lpstr>1_Savitch4Template</vt:lpstr>
      <vt:lpstr>Topic 9 Methods</vt:lpstr>
      <vt:lpstr>What is a method?</vt:lpstr>
      <vt:lpstr>What are methods used for?</vt:lpstr>
      <vt:lpstr>PowerPoint Presentation</vt:lpstr>
      <vt:lpstr>DRY (Don’t repeat youself)</vt:lpstr>
      <vt:lpstr>PowerPoint Presentation</vt:lpstr>
      <vt:lpstr>Syntax</vt:lpstr>
      <vt:lpstr>Input parameters</vt:lpstr>
      <vt:lpstr>Calling a method</vt:lpstr>
      <vt:lpstr>Calling a method</vt:lpstr>
      <vt:lpstr>Methods with return values</vt:lpstr>
      <vt:lpstr>Methods with return values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Defining Classes and Methods</dc:title>
  <dc:creator>Steve Armstrong</dc:creator>
  <cp:lastModifiedBy>Omar Eduardo Acosta Ramos</cp:lastModifiedBy>
  <cp:revision>181</cp:revision>
  <cp:lastPrinted>2009-02-22T23:27:07Z</cp:lastPrinted>
  <dcterms:created xsi:type="dcterms:W3CDTF">2007-09-23T00:21:45Z</dcterms:created>
  <dcterms:modified xsi:type="dcterms:W3CDTF">2023-11-14T03:59:57Z</dcterms:modified>
</cp:coreProperties>
</file>

<file path=docProps/thumbnail.jpeg>
</file>